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06" r:id="rId3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EFB0B3C3-1BEF-4156-87E2-5E28ED93C59D}">
          <p14:sldIdLst>
            <p14:sldId id="256"/>
          </p14:sldIdLst>
        </p14:section>
        <p14:section name="BASİT DOĞRUSAL REGRESYON" id="{50FEC1BD-D479-468C-BB1D-D15731EC25EE}">
          <p14:sldIdLst>
            <p14:sldId id="257"/>
            <p14:sldId id="258"/>
            <p14:sldId id="259"/>
          </p14:sldIdLst>
        </p14:section>
        <p14:section name="matematiksel b1 b0 bulma" id="{C040965A-53F2-4BB3-A540-EC1852CECADB}">
          <p14:sldIdLst>
            <p14:sldId id="260"/>
            <p14:sldId id="261"/>
            <p14:sldId id="262"/>
            <p14:sldId id="263"/>
            <p14:sldId id="264"/>
            <p14:sldId id="265"/>
            <p14:sldId id="266"/>
          </p14:sldIdLst>
        </p14:section>
        <p14:section name="geometrik gösterim" id="{1041C33C-083F-4483-886E-9E950D30962E}">
          <p14:sldIdLst>
            <p14:sldId id="267"/>
            <p14:sldId id="268"/>
            <p14:sldId id="269"/>
            <p14:sldId id="270"/>
          </p14:sldIdLst>
        </p14:section>
        <p14:section name="uygulama-model geliştirme" id="{DB1BC3B4-67D7-4628-A67B-B850EF934291}">
          <p14:sldIdLst>
            <p14:sldId id="271"/>
          </p14:sldIdLst>
        </p14:section>
        <p14:section name="ÇOKLU DOĞRUSAL REGRESYON" id="{99D55A3B-F2C7-4470-9895-7285EA153250}">
          <p14:sldIdLst>
            <p14:sldId id="272"/>
            <p14:sldId id="273"/>
            <p14:sldId id="274"/>
            <p14:sldId id="275"/>
            <p14:sldId id="276"/>
            <p14:sldId id="277"/>
          </p14:sldIdLst>
        </p14:section>
        <p14:section name="RIDGE REGRESYON MODELİ" id="{D846F6EC-D5D6-4A87-AA02-EA63D0DD739E}">
          <p14:sldIdLst>
            <p14:sldId id="278"/>
            <p14:sldId id="279"/>
            <p14:sldId id="280"/>
            <p14:sldId id="281"/>
            <p14:sldId id="282"/>
            <p14:sldId id="283"/>
            <p14:sldId id="284"/>
          </p14:sldIdLst>
        </p14:section>
        <p14:section name="LASSO REGRESYON" id="{9183D696-49F7-4009-8753-EB5E05301EB7}">
          <p14:sldIdLst>
            <p14:sldId id="285"/>
            <p14:sldId id="286"/>
            <p14:sldId id="287"/>
            <p14:sldId id="288"/>
            <p14:sldId id="289"/>
          </p14:sldIdLst>
        </p14:section>
        <p14:section name="ELASTİCNET REGRESYON" id="{0DE21B9E-E014-4409-8201-5447CFA9AFB5}">
          <p14:sldIdLst>
            <p14:sldId id="290"/>
            <p14:sldId id="291"/>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24.10.2020</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24.10.2020</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24.10.2020</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24.10.2020</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24.10.2020</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24.10.2020</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24.10.2020</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24.10.2020</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24.10.2020</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24.10.2020</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24.10.2020</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24.10.2020</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0EF412C-B5F6-404B-A8EE-94F81F0EF54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141D809E-5AEF-47A4-B72B-23635EC07F9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C0E0DD1-7AE3-43B3-93E6-8657BE452AC0}"/>
              </a:ext>
            </a:extLst>
          </p:cNvPr>
          <p:cNvSpPr txBox="1"/>
          <p:nvPr/>
        </p:nvSpPr>
        <p:spPr>
          <a:xfrm>
            <a:off x="492369" y="2532185"/>
            <a:ext cx="3661130" cy="646331"/>
          </a:xfrm>
          <a:prstGeom prst="rect">
            <a:avLst/>
          </a:prstGeom>
          <a:noFill/>
        </p:spPr>
        <p:txBody>
          <a:bodyPr wrap="none" rtlCol="0">
            <a:spAutoFit/>
          </a:bodyPr>
          <a:lstStyle/>
          <a:p>
            <a:r>
              <a:rPr lang="tr-TR" dirty="0"/>
              <a:t>TÜREV ALMA İŞLEMİNDEN SONRA </a:t>
            </a:r>
          </a:p>
          <a:p>
            <a:r>
              <a:rPr lang="tr-TR" dirty="0"/>
              <a:t>b1 VE b0 IN FORMÜLLERİNE ERİŞİRİZ.</a:t>
            </a:r>
          </a:p>
        </p:txBody>
      </p:sp>
    </p:spTree>
    <p:extLst>
      <p:ext uri="{BB962C8B-B14F-4D97-AF65-F5344CB8AC3E}">
        <p14:creationId xmlns:p14="http://schemas.microsoft.com/office/powerpoint/2010/main" val="342918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7975AF8-307D-41BB-BBE3-C2207CF116E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EE4A73F-5FBA-41D1-9965-7B2E30E07885}"/>
              </a:ext>
            </a:extLst>
          </p:cNvPr>
          <p:cNvSpPr txBox="1"/>
          <p:nvPr/>
        </p:nvSpPr>
        <p:spPr>
          <a:xfrm>
            <a:off x="2307102" y="1575582"/>
            <a:ext cx="2976712" cy="646331"/>
          </a:xfrm>
          <a:prstGeom prst="rect">
            <a:avLst/>
          </a:prstGeom>
          <a:noFill/>
        </p:spPr>
        <p:txBody>
          <a:bodyPr wrap="none" rtlCol="0">
            <a:spAutoFit/>
          </a:bodyPr>
          <a:lstStyle/>
          <a:p>
            <a:r>
              <a:rPr lang="tr-TR" dirty="0"/>
              <a:t>VE SONUÇTA</a:t>
            </a:r>
          </a:p>
          <a:p>
            <a:r>
              <a:rPr lang="tr-TR" dirty="0"/>
              <a:t>TAHMİN MODELİNE ULAŞIRIZ.</a:t>
            </a:r>
          </a:p>
        </p:txBody>
      </p:sp>
    </p:spTree>
    <p:extLst>
      <p:ext uri="{BB962C8B-B14F-4D97-AF65-F5344CB8AC3E}">
        <p14:creationId xmlns:p14="http://schemas.microsoft.com/office/powerpoint/2010/main" val="272797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AE34B9A-6EB4-4EB4-98CA-F1F799503A9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305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8469A79-C9E7-45F8-B326-FCAFA772633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633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FAFEE06-F4CD-4129-8E12-7230FA2C6C1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755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4E867D0-1FD2-4456-8716-167EDFE4981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5973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37F1069-1509-4ACC-A2EF-7106358FE9DC}"/>
              </a:ext>
            </a:extLst>
          </p:cNvPr>
          <p:cNvSpPr txBox="1"/>
          <p:nvPr/>
        </p:nvSpPr>
        <p:spPr>
          <a:xfrm>
            <a:off x="2743200" y="1533378"/>
            <a:ext cx="4716676" cy="1477328"/>
          </a:xfrm>
          <a:prstGeom prst="rect">
            <a:avLst/>
          </a:prstGeom>
          <a:noFill/>
        </p:spPr>
        <p:txBody>
          <a:bodyPr wrap="none" rtlCol="0">
            <a:spAutoFit/>
          </a:bodyPr>
          <a:lstStyle/>
          <a:p>
            <a:r>
              <a:rPr lang="tr-TR" dirty="0"/>
              <a:t>MODELİN KURULMASI</a:t>
            </a:r>
          </a:p>
          <a:p>
            <a:r>
              <a:rPr lang="tr-TR" dirty="0"/>
              <a:t>TAHMİN İŞLEMLERİ</a:t>
            </a:r>
          </a:p>
          <a:p>
            <a:r>
              <a:rPr lang="tr-TR" dirty="0"/>
              <a:t>ARTIKLAR VE MAKİNE ÖĞRENMESİNDEKİ ÖNEMİ</a:t>
            </a:r>
          </a:p>
          <a:p>
            <a:endParaRPr lang="tr-TR" dirty="0"/>
          </a:p>
          <a:p>
            <a:r>
              <a:rPr lang="tr-TR" dirty="0"/>
              <a:t>UYGULAMA</a:t>
            </a:r>
          </a:p>
        </p:txBody>
      </p:sp>
    </p:spTree>
    <p:extLst>
      <p:ext uri="{BB962C8B-B14F-4D97-AF65-F5344CB8AC3E}">
        <p14:creationId xmlns:p14="http://schemas.microsoft.com/office/powerpoint/2010/main" val="21277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38126F17-DF33-4FEB-992E-86D7ACF9B301}"/>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2C5D0991-525F-4828-91A0-BF7D0C25E897}"/>
              </a:ext>
            </a:extLst>
          </p:cNvPr>
          <p:cNvSpPr txBox="1"/>
          <p:nvPr/>
        </p:nvSpPr>
        <p:spPr>
          <a:xfrm>
            <a:off x="707923" y="4203290"/>
            <a:ext cx="11064439" cy="1477328"/>
          </a:xfrm>
          <a:prstGeom prst="rect">
            <a:avLst/>
          </a:prstGeom>
          <a:noFill/>
        </p:spPr>
        <p:txBody>
          <a:bodyPr wrap="none" rtlCol="0">
            <a:spAutoFit/>
          </a:bodyPr>
          <a:lstStyle/>
          <a:p>
            <a:r>
              <a:rPr lang="tr-TR" dirty="0"/>
              <a:t>Çoklu doğrusal regresyonun iki amacı vardır :</a:t>
            </a:r>
          </a:p>
          <a:p>
            <a:endParaRPr lang="tr-TR" dirty="0"/>
          </a:p>
          <a:p>
            <a:r>
              <a:rPr lang="tr-TR" dirty="0"/>
              <a:t>1-  Bağımlı değişkeni, etkilediği belirlenen  değişkenler vasıtasıyla tahmin etmek.</a:t>
            </a:r>
          </a:p>
          <a:p>
            <a:r>
              <a:rPr lang="tr-TR" dirty="0"/>
              <a:t>2-  Bağımsız değişkenlerden hangisi/hangileri bağımlı değişkeni daha çok etkilediğini tespit etmek ve aralarındaki iliş-</a:t>
            </a:r>
          </a:p>
          <a:p>
            <a:r>
              <a:rPr lang="tr-TR" dirty="0" err="1"/>
              <a:t>kiyi</a:t>
            </a:r>
            <a:r>
              <a:rPr lang="tr-TR" dirty="0"/>
              <a:t> tahmin etmektir. </a:t>
            </a:r>
          </a:p>
        </p:txBody>
      </p:sp>
    </p:spTree>
    <p:extLst>
      <p:ext uri="{BB962C8B-B14F-4D97-AF65-F5344CB8AC3E}">
        <p14:creationId xmlns:p14="http://schemas.microsoft.com/office/powerpoint/2010/main" val="112569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6CD5541-535F-45BB-B3A4-E6DD59954D6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37E8E50-DC62-42AA-B45F-54C62C99AE74}"/>
              </a:ext>
            </a:extLst>
          </p:cNvPr>
          <p:cNvSpPr txBox="1"/>
          <p:nvPr/>
        </p:nvSpPr>
        <p:spPr>
          <a:xfrm>
            <a:off x="2654710" y="1224116"/>
            <a:ext cx="3789435" cy="369332"/>
          </a:xfrm>
          <a:prstGeom prst="rect">
            <a:avLst/>
          </a:prstGeom>
          <a:noFill/>
        </p:spPr>
        <p:txBody>
          <a:bodyPr wrap="none" rtlCol="0">
            <a:spAutoFit/>
          </a:bodyPr>
          <a:lstStyle/>
          <a:p>
            <a:r>
              <a:rPr lang="tr-TR" dirty="0"/>
              <a:t>TEORİK ANA KİTLEYE İLİŞKİN DENKLEM</a:t>
            </a:r>
          </a:p>
        </p:txBody>
      </p:sp>
    </p:spTree>
    <p:extLst>
      <p:ext uri="{BB962C8B-B14F-4D97-AF65-F5344CB8AC3E}">
        <p14:creationId xmlns:p14="http://schemas.microsoft.com/office/powerpoint/2010/main" val="352252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53F0D9CB-C76B-457C-B986-7202B758694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E4BB3E8-6940-4956-96F8-3FB4B9B0100E}"/>
              </a:ext>
            </a:extLst>
          </p:cNvPr>
          <p:cNvSpPr txBox="1"/>
          <p:nvPr/>
        </p:nvSpPr>
        <p:spPr>
          <a:xfrm>
            <a:off x="2831691" y="2743200"/>
            <a:ext cx="7482882" cy="369332"/>
          </a:xfrm>
          <a:prstGeom prst="rect">
            <a:avLst/>
          </a:prstGeom>
          <a:noFill/>
        </p:spPr>
        <p:txBody>
          <a:bodyPr wrap="none" rtlCol="0">
            <a:spAutoFit/>
          </a:bodyPr>
          <a:lstStyle/>
          <a:p>
            <a:r>
              <a:rPr lang="tr-TR" dirty="0"/>
              <a:t>ÖRNEK ÜZERİNDEN ELDE EDİLEN İFADELERE GÖRE OLUŞTURULMUŞ DENKLEM</a:t>
            </a:r>
          </a:p>
        </p:txBody>
      </p:sp>
      <p:sp>
        <p:nvSpPr>
          <p:cNvPr id="5" name="Metin kutusu 4">
            <a:extLst>
              <a:ext uri="{FF2B5EF4-FFF2-40B4-BE49-F238E27FC236}">
                <a16:creationId xmlns:a16="http://schemas.microsoft.com/office/drawing/2014/main" id="{3CBAB6DD-7A48-4B7A-8A2B-D848E7626D0D}"/>
              </a:ext>
            </a:extLst>
          </p:cNvPr>
          <p:cNvSpPr txBox="1"/>
          <p:nvPr/>
        </p:nvSpPr>
        <p:spPr>
          <a:xfrm>
            <a:off x="2831691" y="1547672"/>
            <a:ext cx="3789435" cy="369332"/>
          </a:xfrm>
          <a:prstGeom prst="rect">
            <a:avLst/>
          </a:prstGeom>
          <a:noFill/>
        </p:spPr>
        <p:txBody>
          <a:bodyPr wrap="none" rtlCol="0">
            <a:spAutoFit/>
          </a:bodyPr>
          <a:lstStyle/>
          <a:p>
            <a:r>
              <a:rPr lang="tr-TR" dirty="0"/>
              <a:t>TEORİK ANA KİTLEYE İLİŞKİN DENKLEM</a:t>
            </a:r>
          </a:p>
        </p:txBody>
      </p:sp>
      <p:sp>
        <p:nvSpPr>
          <p:cNvPr id="7" name="Metin kutusu 6">
            <a:extLst>
              <a:ext uri="{FF2B5EF4-FFF2-40B4-BE49-F238E27FC236}">
                <a16:creationId xmlns:a16="http://schemas.microsoft.com/office/drawing/2014/main" id="{65576F4B-6FB8-471E-A771-34A7C1617161}"/>
              </a:ext>
            </a:extLst>
          </p:cNvPr>
          <p:cNvSpPr txBox="1"/>
          <p:nvPr/>
        </p:nvSpPr>
        <p:spPr>
          <a:xfrm>
            <a:off x="604911" y="4658531"/>
            <a:ext cx="3347583" cy="2031325"/>
          </a:xfrm>
          <a:prstGeom prst="rect">
            <a:avLst/>
          </a:prstGeom>
          <a:noFill/>
        </p:spPr>
        <p:txBody>
          <a:bodyPr wrap="none" rtlCol="0">
            <a:spAutoFit/>
          </a:bodyPr>
          <a:lstStyle/>
          <a:p>
            <a:r>
              <a:rPr lang="tr-TR" dirty="0"/>
              <a:t>B üst şapka :</a:t>
            </a:r>
          </a:p>
          <a:p>
            <a:r>
              <a:rPr lang="tr-TR" dirty="0"/>
              <a:t>B-beta- katsayılarıdır. </a:t>
            </a:r>
            <a:r>
              <a:rPr lang="tr-TR" dirty="0" err="1"/>
              <a:t>Array</a:t>
            </a:r>
            <a:r>
              <a:rPr lang="tr-TR" dirty="0"/>
              <a:t> yani</a:t>
            </a:r>
          </a:p>
          <a:p>
            <a:r>
              <a:rPr lang="tr-TR" dirty="0"/>
              <a:t>VEKTÖR dür.</a:t>
            </a:r>
          </a:p>
          <a:p>
            <a:endParaRPr lang="tr-TR" dirty="0"/>
          </a:p>
          <a:p>
            <a:r>
              <a:rPr lang="tr-TR" dirty="0"/>
              <a:t>X : Bağımsız değişkenler – MATRİS</a:t>
            </a:r>
          </a:p>
          <a:p>
            <a:r>
              <a:rPr lang="tr-TR" dirty="0"/>
              <a:t>XT : Matrisin </a:t>
            </a:r>
            <a:r>
              <a:rPr lang="tr-TR" dirty="0" err="1"/>
              <a:t>transpozu</a:t>
            </a:r>
            <a:r>
              <a:rPr lang="tr-TR" dirty="0"/>
              <a:t> alınmış</a:t>
            </a:r>
          </a:p>
          <a:p>
            <a:endParaRPr lang="tr-TR" dirty="0"/>
          </a:p>
        </p:txBody>
      </p:sp>
      <p:sp>
        <p:nvSpPr>
          <p:cNvPr id="8" name="Metin kutusu 7">
            <a:extLst>
              <a:ext uri="{FF2B5EF4-FFF2-40B4-BE49-F238E27FC236}">
                <a16:creationId xmlns:a16="http://schemas.microsoft.com/office/drawing/2014/main" id="{534A810E-3158-42C6-9B3D-9F22D0E4AEE9}"/>
              </a:ext>
            </a:extLst>
          </p:cNvPr>
          <p:cNvSpPr txBox="1"/>
          <p:nvPr/>
        </p:nvSpPr>
        <p:spPr>
          <a:xfrm>
            <a:off x="8792308" y="3428999"/>
            <a:ext cx="3090911" cy="2031325"/>
          </a:xfrm>
          <a:prstGeom prst="rect">
            <a:avLst/>
          </a:prstGeom>
          <a:noFill/>
        </p:spPr>
        <p:txBody>
          <a:bodyPr wrap="none" rtlCol="0">
            <a:spAutoFit/>
          </a:bodyPr>
          <a:lstStyle/>
          <a:p>
            <a:r>
              <a:rPr lang="tr-TR" dirty="0"/>
              <a:t>B-beta katsayılarını bulmak için</a:t>
            </a:r>
          </a:p>
          <a:p>
            <a:r>
              <a:rPr lang="tr-TR" dirty="0"/>
              <a:t>farklı yöntemler vardır.</a:t>
            </a:r>
          </a:p>
          <a:p>
            <a:r>
              <a:rPr lang="tr-TR" dirty="0"/>
              <a:t>Veri boyutu büyüdüğünde bu </a:t>
            </a:r>
          </a:p>
          <a:p>
            <a:r>
              <a:rPr lang="tr-TR" dirty="0"/>
              <a:t>(n&gt;1000) işlem zorlaşır.</a:t>
            </a:r>
          </a:p>
          <a:p>
            <a:endParaRPr lang="tr-TR" dirty="0"/>
          </a:p>
          <a:p>
            <a:r>
              <a:rPr lang="tr-TR" dirty="0"/>
              <a:t>Bu durumda farklı yöntemler</a:t>
            </a:r>
          </a:p>
          <a:p>
            <a:r>
              <a:rPr lang="tr-TR" dirty="0"/>
              <a:t>kullanılır. </a:t>
            </a:r>
            <a:r>
              <a:rPr lang="tr-TR" dirty="0" err="1"/>
              <a:t>Gradient</a:t>
            </a:r>
            <a:r>
              <a:rPr lang="tr-TR" dirty="0"/>
              <a:t> </a:t>
            </a:r>
            <a:r>
              <a:rPr lang="tr-TR" dirty="0" err="1"/>
              <a:t>Descent</a:t>
            </a:r>
            <a:r>
              <a:rPr lang="tr-TR" dirty="0"/>
              <a:t> gibi</a:t>
            </a:r>
          </a:p>
        </p:txBody>
      </p:sp>
    </p:spTree>
    <p:extLst>
      <p:ext uri="{BB962C8B-B14F-4D97-AF65-F5344CB8AC3E}">
        <p14:creationId xmlns:p14="http://schemas.microsoft.com/office/powerpoint/2010/main" val="350489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93855B7-2378-4C71-A09B-CED97AF389F4}"/>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CC27B930-731D-4ED2-84E9-29EC7199E149}"/>
              </a:ext>
            </a:extLst>
          </p:cNvPr>
          <p:cNvSpPr txBox="1"/>
          <p:nvPr/>
        </p:nvSpPr>
        <p:spPr>
          <a:xfrm>
            <a:off x="973988" y="829995"/>
            <a:ext cx="10244023" cy="369332"/>
          </a:xfrm>
          <a:prstGeom prst="rect">
            <a:avLst/>
          </a:prstGeom>
          <a:noFill/>
        </p:spPr>
        <p:txBody>
          <a:bodyPr wrap="none" rtlCol="0">
            <a:spAutoFit/>
          </a:bodyPr>
          <a:lstStyle/>
          <a:p>
            <a:r>
              <a:rPr lang="tr-TR" dirty="0"/>
              <a:t>Basit demek tek değişkenli demektir. Bir tane bağımsız değişken bir tane de bağımlı değişken bulunmaktadır.</a:t>
            </a:r>
          </a:p>
        </p:txBody>
      </p:sp>
      <p:sp>
        <p:nvSpPr>
          <p:cNvPr id="4" name="Metin kutusu 3">
            <a:extLst>
              <a:ext uri="{FF2B5EF4-FFF2-40B4-BE49-F238E27FC236}">
                <a16:creationId xmlns:a16="http://schemas.microsoft.com/office/drawing/2014/main" id="{ADC2260A-3823-4E4F-A565-AC777A508333}"/>
              </a:ext>
            </a:extLst>
          </p:cNvPr>
          <p:cNvSpPr txBox="1"/>
          <p:nvPr/>
        </p:nvSpPr>
        <p:spPr>
          <a:xfrm>
            <a:off x="973988" y="1199327"/>
            <a:ext cx="7996035" cy="923330"/>
          </a:xfrm>
          <a:prstGeom prst="rect">
            <a:avLst/>
          </a:prstGeom>
          <a:noFill/>
        </p:spPr>
        <p:txBody>
          <a:bodyPr wrap="none" rtlCol="0">
            <a:spAutoFit/>
          </a:bodyPr>
          <a:lstStyle/>
          <a:p>
            <a:r>
              <a:rPr lang="tr-TR" dirty="0"/>
              <a:t>Basit doğrusal regresyon ve çoklu doğrusal regresyon makine öğrenmesinin girişidir.</a:t>
            </a:r>
          </a:p>
          <a:p>
            <a:endParaRPr lang="tr-TR" dirty="0"/>
          </a:p>
          <a:p>
            <a:r>
              <a:rPr lang="tr-TR" dirty="0"/>
              <a:t>Amacımız değişkenler arasındaki ilişkiyi modellemektir.</a:t>
            </a:r>
          </a:p>
        </p:txBody>
      </p:sp>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D880D28-894C-42D3-B9AF-29178C56784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630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9DD4893-CDFD-4351-A231-D953046CEC0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3415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F23103AD-9F11-4D9C-8589-0BEEF4902E8E}"/>
              </a:ext>
            </a:extLst>
          </p:cNvPr>
          <p:cNvSpPr txBox="1"/>
          <p:nvPr/>
        </p:nvSpPr>
        <p:spPr>
          <a:xfrm>
            <a:off x="3727938" y="1885071"/>
            <a:ext cx="1895199" cy="1754326"/>
          </a:xfrm>
          <a:prstGeom prst="rect">
            <a:avLst/>
          </a:prstGeom>
          <a:noFill/>
        </p:spPr>
        <p:txBody>
          <a:bodyPr wrap="none" rtlCol="0">
            <a:spAutoFit/>
          </a:bodyPr>
          <a:lstStyle/>
          <a:p>
            <a:r>
              <a:rPr lang="tr-TR" dirty="0"/>
              <a:t>MODEL KURMA</a:t>
            </a:r>
          </a:p>
          <a:p>
            <a:r>
              <a:rPr lang="tr-TR" dirty="0"/>
              <a:t>TAHMİN ETME</a:t>
            </a:r>
          </a:p>
          <a:p>
            <a:r>
              <a:rPr lang="tr-TR" dirty="0"/>
              <a:t>HATA HESAPLAMA</a:t>
            </a:r>
          </a:p>
          <a:p>
            <a:r>
              <a:rPr lang="tr-TR" dirty="0"/>
              <a:t>MODEL TUNNING</a:t>
            </a:r>
          </a:p>
          <a:p>
            <a:endParaRPr lang="tr-TR" dirty="0"/>
          </a:p>
          <a:p>
            <a:r>
              <a:rPr lang="tr-TR" dirty="0"/>
              <a:t>UYGULAMA</a:t>
            </a:r>
          </a:p>
        </p:txBody>
      </p:sp>
    </p:spTree>
    <p:extLst>
      <p:ext uri="{BB962C8B-B14F-4D97-AF65-F5344CB8AC3E}">
        <p14:creationId xmlns:p14="http://schemas.microsoft.com/office/powerpoint/2010/main" val="32363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5D63104-A04C-4C64-84ED-BE309C63ED1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9384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FC3EE55-0779-4656-BD94-DF70E6A0A5C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3999072-830A-43E1-9D55-F1F7BFA014AC}"/>
              </a:ext>
            </a:extLst>
          </p:cNvPr>
          <p:cNvSpPr txBox="1"/>
          <p:nvPr/>
        </p:nvSpPr>
        <p:spPr>
          <a:xfrm flipH="1">
            <a:off x="2465361" y="1603717"/>
            <a:ext cx="8640174" cy="369332"/>
          </a:xfrm>
          <a:prstGeom prst="rect">
            <a:avLst/>
          </a:prstGeom>
          <a:noFill/>
        </p:spPr>
        <p:txBody>
          <a:bodyPr wrap="square" rtlCol="0">
            <a:spAutoFit/>
          </a:bodyPr>
          <a:lstStyle/>
          <a:p>
            <a:r>
              <a:rPr lang="tr-TR" dirty="0"/>
              <a:t>KLASİK REGRESYON DA KATSAYI HESABI  -- SSE ( HTA – hata kareler toplamı ) </a:t>
            </a:r>
          </a:p>
        </p:txBody>
      </p:sp>
      <p:cxnSp>
        <p:nvCxnSpPr>
          <p:cNvPr id="5" name="Düz Ok Bağlayıcısı 4">
            <a:extLst>
              <a:ext uri="{FF2B5EF4-FFF2-40B4-BE49-F238E27FC236}">
                <a16:creationId xmlns:a16="http://schemas.microsoft.com/office/drawing/2014/main" id="{E41E9776-AA35-44DB-AB85-24C1CB32B7C4}"/>
              </a:ext>
            </a:extLst>
          </p:cNvPr>
          <p:cNvCxnSpPr/>
          <p:nvPr/>
        </p:nvCxnSpPr>
        <p:spPr>
          <a:xfrm>
            <a:off x="3559126" y="1997612"/>
            <a:ext cx="703385"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01CA7B2E-1F26-4633-A1DC-BF964BEFF68D}"/>
              </a:ext>
            </a:extLst>
          </p:cNvPr>
          <p:cNvSpPr txBox="1"/>
          <p:nvPr/>
        </p:nvSpPr>
        <p:spPr>
          <a:xfrm>
            <a:off x="1378634" y="3057994"/>
            <a:ext cx="3787832" cy="369332"/>
          </a:xfrm>
          <a:prstGeom prst="rect">
            <a:avLst/>
          </a:prstGeom>
          <a:noFill/>
        </p:spPr>
        <p:txBody>
          <a:bodyPr wrap="none" rtlCol="0">
            <a:spAutoFit/>
          </a:bodyPr>
          <a:lstStyle/>
          <a:p>
            <a:r>
              <a:rPr lang="tr-TR" dirty="0"/>
              <a:t>RİDGE REGRESYON DA KATSAYI HESABI</a:t>
            </a:r>
          </a:p>
        </p:txBody>
      </p:sp>
      <p:cxnSp>
        <p:nvCxnSpPr>
          <p:cNvPr id="8" name="Düz Ok Bağlayıcısı 7">
            <a:extLst>
              <a:ext uri="{FF2B5EF4-FFF2-40B4-BE49-F238E27FC236}">
                <a16:creationId xmlns:a16="http://schemas.microsoft.com/office/drawing/2014/main" id="{85D43789-9F57-4664-BCB9-1422CE690F7C}"/>
              </a:ext>
            </a:extLst>
          </p:cNvPr>
          <p:cNvCxnSpPr>
            <a:cxnSpLocks/>
          </p:cNvCxnSpPr>
          <p:nvPr/>
        </p:nvCxnSpPr>
        <p:spPr>
          <a:xfrm>
            <a:off x="3272550" y="3568923"/>
            <a:ext cx="117764" cy="243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13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CA7A4975-8B2B-4377-A4A4-553E798C9C3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45D8BF8-2039-443F-AC5C-A2E077798D63}"/>
              </a:ext>
            </a:extLst>
          </p:cNvPr>
          <p:cNvSpPr txBox="1"/>
          <p:nvPr/>
        </p:nvSpPr>
        <p:spPr>
          <a:xfrm>
            <a:off x="8082117" y="2359742"/>
            <a:ext cx="3583858" cy="369332"/>
          </a:xfrm>
          <a:prstGeom prst="rect">
            <a:avLst/>
          </a:prstGeom>
          <a:noFill/>
        </p:spPr>
        <p:txBody>
          <a:bodyPr wrap="square" rtlCol="0">
            <a:spAutoFit/>
          </a:bodyPr>
          <a:lstStyle/>
          <a:p>
            <a:r>
              <a:rPr lang="tr-TR" dirty="0"/>
              <a:t>EKK Standart regresyon demektir</a:t>
            </a:r>
          </a:p>
        </p:txBody>
      </p:sp>
      <p:sp>
        <p:nvSpPr>
          <p:cNvPr id="5" name="Metin kutusu 4">
            <a:extLst>
              <a:ext uri="{FF2B5EF4-FFF2-40B4-BE49-F238E27FC236}">
                <a16:creationId xmlns:a16="http://schemas.microsoft.com/office/drawing/2014/main" id="{7C8A4546-7D6A-4783-B230-7C8DFD34A3AA}"/>
              </a:ext>
            </a:extLst>
          </p:cNvPr>
          <p:cNvSpPr txBox="1"/>
          <p:nvPr/>
        </p:nvSpPr>
        <p:spPr>
          <a:xfrm>
            <a:off x="6553201" y="2729074"/>
            <a:ext cx="3583858" cy="923330"/>
          </a:xfrm>
          <a:prstGeom prst="rect">
            <a:avLst/>
          </a:prstGeom>
          <a:noFill/>
        </p:spPr>
        <p:txBody>
          <a:bodyPr wrap="square" rtlCol="0">
            <a:spAutoFit/>
          </a:bodyPr>
          <a:lstStyle/>
          <a:p>
            <a:r>
              <a:rPr lang="tr-TR" dirty="0"/>
              <a:t>Çok boyutluluk laneti, değişken sayısının gözlem sayısından fazla olmasıdır. p &gt; n</a:t>
            </a:r>
          </a:p>
        </p:txBody>
      </p:sp>
      <p:sp>
        <p:nvSpPr>
          <p:cNvPr id="7" name="Metin kutusu 6">
            <a:extLst>
              <a:ext uri="{FF2B5EF4-FFF2-40B4-BE49-F238E27FC236}">
                <a16:creationId xmlns:a16="http://schemas.microsoft.com/office/drawing/2014/main" id="{9230A7C3-F26D-46D3-876F-4A8433DC2BBD}"/>
              </a:ext>
            </a:extLst>
          </p:cNvPr>
          <p:cNvSpPr txBox="1"/>
          <p:nvPr/>
        </p:nvSpPr>
        <p:spPr>
          <a:xfrm>
            <a:off x="1547446" y="4119178"/>
            <a:ext cx="8004517" cy="1477328"/>
          </a:xfrm>
          <a:prstGeom prst="rect">
            <a:avLst/>
          </a:prstGeom>
          <a:noFill/>
        </p:spPr>
        <p:txBody>
          <a:bodyPr wrap="square" rtlCol="0">
            <a:spAutoFit/>
          </a:bodyPr>
          <a:lstStyle/>
          <a:p>
            <a:r>
              <a:rPr lang="tr-TR" dirty="0"/>
              <a:t>Çoklu doğrusal bağlantı problemi, bağımsız değişkenler arasında yüksek korelasyon olması demektir. Bir değişkenin taşıdığı bilginin neredeyse aynısını bir başka değişkeninde taşımasıdır. Bunu bulmak için değişkenler arasındaki korelasyona bakılır. Yüzde 90 korelasyon varsa bu çok büyük ihtimalle çoklu doğrusal bağlantı problemine sebep olacaktır.</a:t>
            </a:r>
          </a:p>
        </p:txBody>
      </p:sp>
    </p:spTree>
    <p:extLst>
      <p:ext uri="{BB962C8B-B14F-4D97-AF65-F5344CB8AC3E}">
        <p14:creationId xmlns:p14="http://schemas.microsoft.com/office/powerpoint/2010/main" val="10667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0887E32-BEFD-46A2-9896-4C4D3EC45E6B}"/>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878826E0-861E-4D21-BB78-47DB64A2BC90}"/>
              </a:ext>
            </a:extLst>
          </p:cNvPr>
          <p:cNvSpPr txBox="1"/>
          <p:nvPr/>
        </p:nvSpPr>
        <p:spPr>
          <a:xfrm>
            <a:off x="2094272" y="5235678"/>
            <a:ext cx="6640857" cy="369332"/>
          </a:xfrm>
          <a:prstGeom prst="rect">
            <a:avLst/>
          </a:prstGeom>
          <a:noFill/>
        </p:spPr>
        <p:txBody>
          <a:bodyPr wrap="none" rtlCol="0">
            <a:spAutoFit/>
          </a:bodyPr>
          <a:lstStyle/>
          <a:p>
            <a:r>
              <a:rPr lang="tr-TR" dirty="0" err="1"/>
              <a:t>Lambda</a:t>
            </a:r>
            <a:r>
              <a:rPr lang="tr-TR" dirty="0"/>
              <a:t> </a:t>
            </a:r>
            <a:r>
              <a:rPr lang="tr-TR" dirty="0" err="1"/>
              <a:t>ridge</a:t>
            </a:r>
            <a:r>
              <a:rPr lang="tr-TR" dirty="0"/>
              <a:t> </a:t>
            </a:r>
            <a:r>
              <a:rPr lang="tr-TR" dirty="0" err="1"/>
              <a:t>resresyonun</a:t>
            </a:r>
            <a:r>
              <a:rPr lang="tr-TR" dirty="0"/>
              <a:t> optimize edilmesi gereken parametresidir.</a:t>
            </a:r>
          </a:p>
        </p:txBody>
      </p:sp>
      <p:sp>
        <p:nvSpPr>
          <p:cNvPr id="6" name="Metin kutusu 5">
            <a:extLst>
              <a:ext uri="{FF2B5EF4-FFF2-40B4-BE49-F238E27FC236}">
                <a16:creationId xmlns:a16="http://schemas.microsoft.com/office/drawing/2014/main" id="{ECE55454-A956-42FF-B26E-4DFDBBBE9250}"/>
              </a:ext>
            </a:extLst>
          </p:cNvPr>
          <p:cNvSpPr txBox="1"/>
          <p:nvPr/>
        </p:nvSpPr>
        <p:spPr>
          <a:xfrm flipH="1">
            <a:off x="6884943" y="5972260"/>
            <a:ext cx="3700371" cy="369332"/>
          </a:xfrm>
          <a:prstGeom prst="rect">
            <a:avLst/>
          </a:prstGeom>
          <a:noFill/>
        </p:spPr>
        <p:txBody>
          <a:bodyPr wrap="square" rtlCol="0">
            <a:spAutoFit/>
          </a:bodyPr>
          <a:lstStyle/>
          <a:p>
            <a:r>
              <a:rPr lang="tr-TR" dirty="0"/>
              <a:t>CV: Cross </a:t>
            </a:r>
            <a:r>
              <a:rPr lang="tr-TR" dirty="0" err="1"/>
              <a:t>Validation</a:t>
            </a:r>
            <a:endParaRPr lang="tr-TR" dirty="0"/>
          </a:p>
        </p:txBody>
      </p:sp>
    </p:spTree>
    <p:extLst>
      <p:ext uri="{BB962C8B-B14F-4D97-AF65-F5344CB8AC3E}">
        <p14:creationId xmlns:p14="http://schemas.microsoft.com/office/powerpoint/2010/main" val="379756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7FA6302-7184-42D2-B530-B94ECE0E09A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59573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83111B1-83BA-4370-942B-1330F65D05B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46712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D3CE06F4-A331-4A15-86DE-515108896573}"/>
              </a:ext>
            </a:extLst>
          </p:cNvPr>
          <p:cNvSpPr txBox="1"/>
          <p:nvPr/>
        </p:nvSpPr>
        <p:spPr>
          <a:xfrm>
            <a:off x="3573194" y="1927274"/>
            <a:ext cx="6604950" cy="2585323"/>
          </a:xfrm>
          <a:prstGeom prst="rect">
            <a:avLst/>
          </a:prstGeom>
          <a:noFill/>
        </p:spPr>
        <p:txBody>
          <a:bodyPr wrap="none" rtlCol="0">
            <a:spAutoFit/>
          </a:bodyPr>
          <a:lstStyle/>
          <a:p>
            <a:r>
              <a:rPr lang="tr-TR" dirty="0"/>
              <a:t>MODEL KURMA</a:t>
            </a:r>
          </a:p>
          <a:p>
            <a:endParaRPr lang="tr-TR" dirty="0"/>
          </a:p>
          <a:p>
            <a:r>
              <a:rPr lang="tr-TR" dirty="0"/>
              <a:t>FARKLI LAMDA DEĞERLERİNE GÖRE KATSAYILARI GÖZLEMLEME</a:t>
            </a:r>
          </a:p>
          <a:p>
            <a:endParaRPr lang="tr-TR" dirty="0"/>
          </a:p>
          <a:p>
            <a:r>
              <a:rPr lang="tr-TR" dirty="0"/>
              <a:t>TAHMİN ETME</a:t>
            </a:r>
          </a:p>
          <a:p>
            <a:endParaRPr lang="tr-TR" dirty="0"/>
          </a:p>
          <a:p>
            <a:r>
              <a:rPr lang="tr-TR" dirty="0"/>
              <a:t>MODEL TUNNING – DIŞARDAN VERİLEN PARAMETRENİN BULUNMASI</a:t>
            </a:r>
          </a:p>
          <a:p>
            <a:endParaRPr lang="tr-TR" dirty="0"/>
          </a:p>
          <a:p>
            <a:r>
              <a:rPr lang="tr-TR" dirty="0"/>
              <a:t>Uygulama da.</a:t>
            </a:r>
          </a:p>
        </p:txBody>
      </p:sp>
    </p:spTree>
    <p:extLst>
      <p:ext uri="{BB962C8B-B14F-4D97-AF65-F5344CB8AC3E}">
        <p14:creationId xmlns:p14="http://schemas.microsoft.com/office/powerpoint/2010/main" val="277069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AFC2BC5-660E-4C08-BF57-1703E5E95BC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52B46BB-A715-4F00-800C-2D39BC2A3386}"/>
              </a:ext>
            </a:extLst>
          </p:cNvPr>
          <p:cNvSpPr txBox="1"/>
          <p:nvPr/>
        </p:nvSpPr>
        <p:spPr>
          <a:xfrm>
            <a:off x="1195075" y="3428999"/>
            <a:ext cx="9801850" cy="369332"/>
          </a:xfrm>
          <a:prstGeom prst="rect">
            <a:avLst/>
          </a:prstGeom>
          <a:noFill/>
        </p:spPr>
        <p:txBody>
          <a:bodyPr wrap="none" rtlCol="0">
            <a:spAutoFit/>
          </a:bodyPr>
          <a:lstStyle/>
          <a:p>
            <a:r>
              <a:rPr lang="tr-TR" dirty="0"/>
              <a:t>Basit doğrusal regresyon modellemesi yaptığımızda en son elde edeceğimiz şey aşağıdaki fonksiyondur.</a:t>
            </a:r>
          </a:p>
        </p:txBody>
      </p:sp>
      <p:sp>
        <p:nvSpPr>
          <p:cNvPr id="4" name="Metin kutusu 3">
            <a:extLst>
              <a:ext uri="{FF2B5EF4-FFF2-40B4-BE49-F238E27FC236}">
                <a16:creationId xmlns:a16="http://schemas.microsoft.com/office/drawing/2014/main" id="{8FDC3BFD-4793-4AD5-8EB8-552C64E268D4}"/>
              </a:ext>
            </a:extLst>
          </p:cNvPr>
          <p:cNvSpPr txBox="1"/>
          <p:nvPr/>
        </p:nvSpPr>
        <p:spPr>
          <a:xfrm>
            <a:off x="422031" y="4450165"/>
            <a:ext cx="11338560" cy="1477328"/>
          </a:xfrm>
          <a:prstGeom prst="rect">
            <a:avLst/>
          </a:prstGeom>
          <a:noFill/>
        </p:spPr>
        <p:txBody>
          <a:bodyPr wrap="square" rtlCol="0">
            <a:spAutoFit/>
          </a:bodyPr>
          <a:lstStyle/>
          <a:p>
            <a:r>
              <a:rPr lang="tr-TR" dirty="0" err="1"/>
              <a:t>Xi</a:t>
            </a:r>
            <a:r>
              <a:rPr lang="tr-TR" dirty="0"/>
              <a:t> </a:t>
            </a:r>
            <a:r>
              <a:rPr lang="tr-TR" dirty="0">
                <a:sym typeface="Wingdings" panose="05000000000000000000" pitchFamily="2" charset="2"/>
              </a:rPr>
              <a:t> Bağımsız değişkendir.                             b0 ve b1  </a:t>
            </a:r>
            <a:r>
              <a:rPr lang="tr-TR" dirty="0" err="1">
                <a:sym typeface="Wingdings" panose="05000000000000000000" pitchFamily="2" charset="2"/>
              </a:rPr>
              <a:t>Veriseti</a:t>
            </a:r>
            <a:r>
              <a:rPr lang="tr-TR" dirty="0">
                <a:sym typeface="Wingdings" panose="05000000000000000000" pitchFamily="2" charset="2"/>
              </a:rPr>
              <a:t> içinden bulmamız gereken parametrelerdir, katsayılardır.</a:t>
            </a:r>
          </a:p>
          <a:p>
            <a:r>
              <a:rPr lang="tr-TR" dirty="0" err="1">
                <a:sym typeface="Wingdings" panose="05000000000000000000" pitchFamily="2" charset="2"/>
              </a:rPr>
              <a:t>yi</a:t>
            </a:r>
            <a:r>
              <a:rPr lang="tr-TR" dirty="0">
                <a:sym typeface="Wingdings" panose="05000000000000000000" pitchFamily="2" charset="2"/>
              </a:rPr>
              <a:t> şapka  Tahmin edilen değerleri ifade ediyor.</a:t>
            </a:r>
          </a:p>
          <a:p>
            <a:endParaRPr lang="tr-TR" dirty="0">
              <a:sym typeface="Wingdings" panose="05000000000000000000" pitchFamily="2" charset="2"/>
            </a:endParaRPr>
          </a:p>
          <a:p>
            <a:r>
              <a:rPr lang="tr-TR" dirty="0">
                <a:sym typeface="Wingdings" panose="05000000000000000000" pitchFamily="2" charset="2"/>
              </a:rPr>
              <a:t>Bu fonksiyonunun zeka dediğimiz kısmı b0 ve b1 katsayılarıdır. Bunları </a:t>
            </a:r>
            <a:r>
              <a:rPr lang="tr-TR" dirty="0" err="1">
                <a:sym typeface="Wingdings" panose="05000000000000000000" pitchFamily="2" charset="2"/>
              </a:rPr>
              <a:t>verisetinin</a:t>
            </a:r>
            <a:r>
              <a:rPr lang="tr-TR" dirty="0">
                <a:sym typeface="Wingdings" panose="05000000000000000000" pitchFamily="2" charset="2"/>
              </a:rPr>
              <a:t> içerisinden çeşitli yöntemlerle öğrenmeye çalışacağız.</a:t>
            </a:r>
          </a:p>
        </p:txBody>
      </p:sp>
    </p:spTree>
    <p:extLst>
      <p:ext uri="{BB962C8B-B14F-4D97-AF65-F5344CB8AC3E}">
        <p14:creationId xmlns:p14="http://schemas.microsoft.com/office/powerpoint/2010/main" val="261388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9F51371-770E-4D60-B53E-72F34BC1233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43459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19D4160-1B62-41D8-9076-F96538F8B1D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13517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9B61F95-4EF5-4809-A50E-619F08CAC98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3482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408469D-4830-4D63-A453-4B857084032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4411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E823377-C89B-4DB0-BEBC-74756264ADA1}"/>
              </a:ext>
            </a:extLst>
          </p:cNvPr>
          <p:cNvSpPr txBox="1"/>
          <p:nvPr/>
        </p:nvSpPr>
        <p:spPr>
          <a:xfrm>
            <a:off x="3573194" y="1927274"/>
            <a:ext cx="6604950" cy="2585323"/>
          </a:xfrm>
          <a:prstGeom prst="rect">
            <a:avLst/>
          </a:prstGeom>
          <a:noFill/>
        </p:spPr>
        <p:txBody>
          <a:bodyPr wrap="none" rtlCol="0">
            <a:spAutoFit/>
          </a:bodyPr>
          <a:lstStyle/>
          <a:p>
            <a:r>
              <a:rPr lang="tr-TR" dirty="0"/>
              <a:t>MODEL KURMA</a:t>
            </a:r>
          </a:p>
          <a:p>
            <a:endParaRPr lang="tr-TR" dirty="0"/>
          </a:p>
          <a:p>
            <a:r>
              <a:rPr lang="tr-TR" dirty="0"/>
              <a:t>FARKLI LAMDA DEĞERLERİNE GÖRE KATSAYILARI GÖZLEMLEME</a:t>
            </a:r>
          </a:p>
          <a:p>
            <a:endParaRPr lang="tr-TR" dirty="0"/>
          </a:p>
          <a:p>
            <a:r>
              <a:rPr lang="tr-TR" dirty="0"/>
              <a:t>TAHMİN ETME</a:t>
            </a:r>
          </a:p>
          <a:p>
            <a:endParaRPr lang="tr-TR" dirty="0"/>
          </a:p>
          <a:p>
            <a:r>
              <a:rPr lang="tr-TR" dirty="0"/>
              <a:t>MODEL TUNNING – DIŞARDAN VERİLEN PARAMETRENİN BULUNMASI</a:t>
            </a:r>
          </a:p>
          <a:p>
            <a:endParaRPr lang="tr-TR" dirty="0"/>
          </a:p>
          <a:p>
            <a:r>
              <a:rPr lang="tr-TR" dirty="0"/>
              <a:t>Uygulama da.</a:t>
            </a:r>
          </a:p>
        </p:txBody>
      </p:sp>
    </p:spTree>
    <p:extLst>
      <p:ext uri="{BB962C8B-B14F-4D97-AF65-F5344CB8AC3E}">
        <p14:creationId xmlns:p14="http://schemas.microsoft.com/office/powerpoint/2010/main" val="314031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D4CA553-A03F-4501-B5B1-04DFA9460AD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875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1703113-796E-4DB4-A611-1F1241497261}"/>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F2E419E2-FF17-4398-AB3B-BFF239B14CB8}"/>
              </a:ext>
            </a:extLst>
          </p:cNvPr>
          <p:cNvSpPr txBox="1"/>
          <p:nvPr/>
        </p:nvSpPr>
        <p:spPr>
          <a:xfrm>
            <a:off x="970671" y="998806"/>
            <a:ext cx="10002130" cy="5078313"/>
          </a:xfrm>
          <a:prstGeom prst="rect">
            <a:avLst/>
          </a:prstGeom>
          <a:noFill/>
        </p:spPr>
        <p:txBody>
          <a:bodyPr wrap="square" rtlCol="0">
            <a:spAutoFit/>
          </a:bodyPr>
          <a:lstStyle/>
          <a:p>
            <a:r>
              <a:rPr lang="tr-TR" dirty="0" err="1"/>
              <a:t>ElasticNet</a:t>
            </a:r>
            <a:r>
              <a:rPr lang="tr-TR" dirty="0"/>
              <a:t> daha etkin bir düzgünleştirme işlemi yapar. </a:t>
            </a:r>
          </a:p>
          <a:p>
            <a:r>
              <a:rPr lang="tr-TR" dirty="0"/>
              <a:t>	Yani </a:t>
            </a:r>
            <a:r>
              <a:rPr lang="tr-TR" dirty="0" err="1"/>
              <a:t>Ridge</a:t>
            </a:r>
            <a:r>
              <a:rPr lang="tr-TR" dirty="0"/>
              <a:t> tarzı cezalandırma, </a:t>
            </a:r>
          </a:p>
          <a:p>
            <a:r>
              <a:rPr lang="tr-TR" dirty="0"/>
              <a:t>	</a:t>
            </a:r>
            <a:r>
              <a:rPr lang="tr-TR" dirty="0" err="1"/>
              <a:t>Lasso</a:t>
            </a:r>
            <a:r>
              <a:rPr lang="tr-TR" dirty="0"/>
              <a:t> tarzı değişken seçimi yapar</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r>
              <a:rPr lang="tr-TR" dirty="0"/>
              <a:t>-- Çoklu doğrusal bağlantı problemi</a:t>
            </a:r>
          </a:p>
          <a:p>
            <a:r>
              <a:rPr lang="tr-TR" dirty="0"/>
              <a:t>-- Çok boyut laneti</a:t>
            </a:r>
          </a:p>
          <a:p>
            <a:r>
              <a:rPr lang="tr-TR" dirty="0"/>
              <a:t>-- Aşırı öğrenme </a:t>
            </a:r>
          </a:p>
          <a:p>
            <a:r>
              <a:rPr lang="tr-TR" dirty="0"/>
              <a:t>problemlerine karşın dayanıklıdır, daha dirençlidir.</a:t>
            </a:r>
          </a:p>
          <a:p>
            <a:r>
              <a:rPr lang="tr-TR" dirty="0"/>
              <a:t>Lambda1 ve </a:t>
            </a:r>
            <a:r>
              <a:rPr lang="tr-TR" dirty="0" err="1"/>
              <a:t>lambda</a:t>
            </a:r>
            <a:r>
              <a:rPr lang="tr-TR" dirty="0"/>
              <a:t> 2 sonuçta tek bir </a:t>
            </a:r>
            <a:r>
              <a:rPr lang="tr-TR" dirty="0" err="1"/>
              <a:t>alpha</a:t>
            </a:r>
            <a:r>
              <a:rPr lang="tr-TR" dirty="0"/>
              <a:t> değerine dönüştürülür.</a:t>
            </a:r>
          </a:p>
        </p:txBody>
      </p:sp>
    </p:spTree>
    <p:extLst>
      <p:ext uri="{BB962C8B-B14F-4D97-AF65-F5344CB8AC3E}">
        <p14:creationId xmlns:p14="http://schemas.microsoft.com/office/powerpoint/2010/main" val="1825831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3013B9C-1B7F-4CD0-B6B6-6AB02EA9B68C}"/>
              </a:ext>
            </a:extLst>
          </p:cNvPr>
          <p:cNvSpPr txBox="1"/>
          <p:nvPr/>
        </p:nvSpPr>
        <p:spPr>
          <a:xfrm>
            <a:off x="4853354" y="2504049"/>
            <a:ext cx="1344086" cy="1200329"/>
          </a:xfrm>
          <a:prstGeom prst="rect">
            <a:avLst/>
          </a:prstGeom>
          <a:noFill/>
        </p:spPr>
        <p:txBody>
          <a:bodyPr wrap="none" rtlCol="0">
            <a:spAutoFit/>
          </a:bodyPr>
          <a:lstStyle/>
          <a:p>
            <a:r>
              <a:rPr lang="tr-TR" dirty="0"/>
              <a:t>UYGULAMA </a:t>
            </a:r>
          </a:p>
          <a:p>
            <a:endParaRPr lang="tr-TR" dirty="0"/>
          </a:p>
          <a:p>
            <a:endParaRPr lang="tr-TR" dirty="0"/>
          </a:p>
          <a:p>
            <a:r>
              <a:rPr lang="tr-TR" dirty="0"/>
              <a:t>SON</a:t>
            </a:r>
          </a:p>
        </p:txBody>
      </p:sp>
    </p:spTree>
    <p:extLst>
      <p:ext uri="{BB962C8B-B14F-4D97-AF65-F5344CB8AC3E}">
        <p14:creationId xmlns:p14="http://schemas.microsoft.com/office/powerpoint/2010/main" val="906937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8A92D320-7F62-4DE5-9455-0C20F01A7348}"/>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39FE5BF7-8C00-4BAC-A474-A78E0B6E07C2}"/>
              </a:ext>
            </a:extLst>
          </p:cNvPr>
          <p:cNvSpPr txBox="1"/>
          <p:nvPr/>
        </p:nvSpPr>
        <p:spPr>
          <a:xfrm>
            <a:off x="671731" y="4497196"/>
            <a:ext cx="11004453" cy="1200329"/>
          </a:xfrm>
          <a:prstGeom prst="rect">
            <a:avLst/>
          </a:prstGeom>
          <a:noFill/>
        </p:spPr>
        <p:txBody>
          <a:bodyPr wrap="square">
            <a:spAutoFit/>
          </a:bodyPr>
          <a:lstStyle/>
          <a:p>
            <a:r>
              <a:rPr lang="tr-TR" dirty="0">
                <a:sym typeface="Wingdings" panose="05000000000000000000" pitchFamily="2" charset="2"/>
              </a:rPr>
              <a:t>Örneğin evin metrekaresine göre fiyatını öğrenmeye çalışacağız. 1000 m2 ise xi 1000 olacak, bulunan b1 ile çarpılıp ve yine bulunan b0 ile toplanarak tahmini fiyat bulunacak.</a:t>
            </a:r>
          </a:p>
          <a:p>
            <a:r>
              <a:rPr lang="tr-TR" dirty="0">
                <a:sym typeface="Wingdings" panose="05000000000000000000" pitchFamily="2" charset="2"/>
              </a:rPr>
              <a:t>Buradaki b1 ve b0 değerleri sabit kalacak. Burada </a:t>
            </a:r>
            <a:r>
              <a:rPr lang="tr-TR" dirty="0" err="1">
                <a:sym typeface="Wingdings" panose="05000000000000000000" pitchFamily="2" charset="2"/>
              </a:rPr>
              <a:t>öylebir</a:t>
            </a:r>
            <a:r>
              <a:rPr lang="tr-TR" dirty="0">
                <a:sym typeface="Wingdings" panose="05000000000000000000" pitchFamily="2" charset="2"/>
              </a:rPr>
              <a:t> b0 ve b1 bulmalıyız ki tahmin işlemlerimiz minimum hata ile gerçekleşsin.</a:t>
            </a:r>
            <a:endParaRPr lang="tr-TR" dirty="0"/>
          </a:p>
        </p:txBody>
      </p:sp>
    </p:spTree>
    <p:extLst>
      <p:ext uri="{BB962C8B-B14F-4D97-AF65-F5344CB8AC3E}">
        <p14:creationId xmlns:p14="http://schemas.microsoft.com/office/powerpoint/2010/main" val="3166868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8ED38B3-4CBA-4AF8-A71C-8749C04CA2D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97E7A67-F043-47E5-949D-CD4F09EDDEC9}"/>
              </a:ext>
            </a:extLst>
          </p:cNvPr>
          <p:cNvSpPr txBox="1"/>
          <p:nvPr/>
        </p:nvSpPr>
        <p:spPr>
          <a:xfrm>
            <a:off x="5922498" y="1983544"/>
            <a:ext cx="3520772" cy="923330"/>
          </a:xfrm>
          <a:prstGeom prst="rect">
            <a:avLst/>
          </a:prstGeom>
          <a:noFill/>
        </p:spPr>
        <p:txBody>
          <a:bodyPr wrap="none" rtlCol="0">
            <a:spAutoFit/>
          </a:bodyPr>
          <a:lstStyle/>
          <a:p>
            <a:r>
              <a:rPr lang="tr-TR" dirty="0"/>
              <a:t>Modelin açıklaması:</a:t>
            </a:r>
          </a:p>
          <a:p>
            <a:r>
              <a:rPr lang="tr-TR" dirty="0"/>
              <a:t>Ev fiyatları ile m2 </a:t>
            </a:r>
            <a:r>
              <a:rPr lang="tr-TR" dirty="0" err="1"/>
              <a:t>leri</a:t>
            </a:r>
            <a:r>
              <a:rPr lang="tr-TR" dirty="0"/>
              <a:t> arasında</a:t>
            </a:r>
          </a:p>
          <a:p>
            <a:r>
              <a:rPr lang="tr-TR" dirty="0" err="1"/>
              <a:t>varsayımsal</a:t>
            </a:r>
            <a:r>
              <a:rPr lang="tr-TR" dirty="0"/>
              <a:t> doğrusal bir ilişki vardır.</a:t>
            </a:r>
          </a:p>
        </p:txBody>
      </p:sp>
    </p:spTree>
    <p:extLst>
      <p:ext uri="{BB962C8B-B14F-4D97-AF65-F5344CB8AC3E}">
        <p14:creationId xmlns:p14="http://schemas.microsoft.com/office/powerpoint/2010/main" val="4183563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B34D744-44D2-4DD1-A5F7-2634A294DFB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C0E3C49-CAD4-42FF-A754-DAF8A551CBD6}"/>
              </a:ext>
            </a:extLst>
          </p:cNvPr>
          <p:cNvSpPr txBox="1"/>
          <p:nvPr/>
        </p:nvSpPr>
        <p:spPr>
          <a:xfrm>
            <a:off x="2335238" y="2644726"/>
            <a:ext cx="7987123" cy="369332"/>
          </a:xfrm>
          <a:prstGeom prst="rect">
            <a:avLst/>
          </a:prstGeom>
          <a:noFill/>
        </p:spPr>
        <p:txBody>
          <a:bodyPr wrap="none" rtlCol="0">
            <a:spAutoFit/>
          </a:bodyPr>
          <a:lstStyle/>
          <a:p>
            <a:r>
              <a:rPr lang="tr-TR" dirty="0"/>
              <a:t>İncelemek için çekmiş olduğumuz örneği temsil eden fonksiyon örneklem modelidir.</a:t>
            </a:r>
          </a:p>
        </p:txBody>
      </p:sp>
    </p:spTree>
    <p:extLst>
      <p:ext uri="{BB962C8B-B14F-4D97-AF65-F5344CB8AC3E}">
        <p14:creationId xmlns:p14="http://schemas.microsoft.com/office/powerpoint/2010/main" val="2999929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5DD64D1-FD01-486B-8195-5363C4FA362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63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E2CCE7C-F121-4880-8526-E439A8774C9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6CE8F4C-44AA-4671-AF75-671C05151F8C}"/>
              </a:ext>
            </a:extLst>
          </p:cNvPr>
          <p:cNvSpPr txBox="1"/>
          <p:nvPr/>
        </p:nvSpPr>
        <p:spPr>
          <a:xfrm>
            <a:off x="5795889" y="2377440"/>
            <a:ext cx="1607363" cy="646331"/>
          </a:xfrm>
          <a:prstGeom prst="rect">
            <a:avLst/>
          </a:prstGeom>
          <a:noFill/>
        </p:spPr>
        <p:txBody>
          <a:bodyPr wrap="none" rtlCol="0">
            <a:spAutoFit/>
          </a:bodyPr>
          <a:lstStyle/>
          <a:p>
            <a:r>
              <a:rPr lang="tr-TR" dirty="0"/>
              <a:t>HATA KARELERİ</a:t>
            </a:r>
          </a:p>
          <a:p>
            <a:r>
              <a:rPr lang="tr-TR" dirty="0"/>
              <a:t>TOPLAMI</a:t>
            </a:r>
          </a:p>
        </p:txBody>
      </p:sp>
    </p:spTree>
    <p:extLst>
      <p:ext uri="{BB962C8B-B14F-4D97-AF65-F5344CB8AC3E}">
        <p14:creationId xmlns:p14="http://schemas.microsoft.com/office/powerpoint/2010/main" val="110259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24ED058-AC80-4BDA-9597-43E3DDDA5C2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9213340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2454</TotalTime>
  <Words>503</Words>
  <Application>Microsoft Office PowerPoint</Application>
  <PresentationFormat>Geniş ekran</PresentationFormat>
  <Paragraphs>100</Paragraphs>
  <Slides>37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37</vt:i4>
      </vt:variant>
    </vt:vector>
  </HeadingPairs>
  <TitlesOfParts>
    <vt:vector size="41" baseType="lpstr">
      <vt:lpstr>Arial</vt:lpstr>
      <vt:lpstr>Calibri</vt:lpstr>
      <vt:lpstr>Calibri Light</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38</cp:revision>
  <dcterms:created xsi:type="dcterms:W3CDTF">2020-08-31T17:42:26Z</dcterms:created>
  <dcterms:modified xsi:type="dcterms:W3CDTF">2020-10-24T21:11:09Z</dcterms:modified>
</cp:coreProperties>
</file>